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7099300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5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7E1D7"/>
    <a:srgbClr val="FFFFCC"/>
    <a:srgbClr val="A9D1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988" autoAdjust="0"/>
    <p:restoredTop sz="94660"/>
  </p:normalViewPr>
  <p:slideViewPr>
    <p:cSldViewPr snapToGrid="0" showGuides="1">
      <p:cViewPr varScale="1">
        <p:scale>
          <a:sx n="86" d="100"/>
          <a:sy n="86" d="100"/>
        </p:scale>
        <p:origin x="1493" y="34"/>
      </p:cViewPr>
      <p:guideLst>
        <p:guide orient="horz" pos="2160"/>
        <p:guide pos="285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AD24B-EB79-4474-B7F1-B2B860DE8104}" type="datetimeFigureOut">
              <a:rPr kumimoji="1" lang="ja-JP" altLang="en-US" smtClean="0"/>
              <a:t>2020/5/25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D4276-F566-4FD1-9410-8DAB8E2A97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5307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00399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5AD24B-EB79-4474-B7F1-B2B860DE8104}" type="datetimeFigureOut">
              <a:rPr kumimoji="1" lang="ja-JP" altLang="en-US" smtClean="0"/>
              <a:t>2020/5/25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5D4276-F566-4FD1-9410-8DAB8E2A970D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77D9EADA-5F09-4464-8FD4-5C954D553E2E}"/>
              </a:ext>
            </a:extLst>
          </p:cNvPr>
          <p:cNvSpPr/>
          <p:nvPr userDrawn="1"/>
        </p:nvSpPr>
        <p:spPr>
          <a:xfrm>
            <a:off x="5611091" y="6595191"/>
            <a:ext cx="3433214" cy="317797"/>
          </a:xfrm>
          <a:prstGeom prst="roundRect">
            <a:avLst>
              <a:gd name="adj" fmla="val 50000"/>
            </a:avLst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4572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800" b="1" i="0" u="none" strike="noStrike" kern="1200" cap="none" spc="10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-OTF UD新ゴNT Pro DB"/>
                <a:ea typeface="A-OTF UD新ゴNT Pro DB"/>
                <a:cs typeface="+mn-cs"/>
              </a:rPr>
              <a:t>Design by </a:t>
            </a:r>
            <a:r>
              <a:rPr kumimoji="1" lang="ja-JP" altLang="en-US" sz="800" b="1" i="0" u="none" strike="noStrike" kern="1200" cap="none" spc="10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-OTF UD新ゴNT Pro DB"/>
                <a:ea typeface="A-OTF UD新ゴNT Pro DB"/>
                <a:cs typeface="+mn-cs"/>
              </a:rPr>
              <a:t>佐久間智之</a:t>
            </a:r>
            <a:r>
              <a:rPr kumimoji="1" lang="en-US" altLang="ja-JP" sz="800" b="1" i="0" u="none" strike="noStrike" kern="1200" cap="none" spc="10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-OTF UD新ゴNT Pro DB"/>
                <a:ea typeface="A-OTF UD新ゴNT Pro DB"/>
                <a:cs typeface="+mn-cs"/>
              </a:rPr>
              <a:t> </a:t>
            </a:r>
            <a:endParaRPr kumimoji="1" lang="ja-JP" altLang="en-US" sz="800" b="1" i="0" u="none" strike="noStrike" kern="1200" cap="none" spc="100" normalizeH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-OTF UD新ゴNT Pro DB"/>
              <a:ea typeface="A-OTF UD新ゴNT Pro DB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11373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E1D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四角形: 角を丸くする 11">
            <a:extLst>
              <a:ext uri="{FF2B5EF4-FFF2-40B4-BE49-F238E27FC236}">
                <a16:creationId xmlns:a16="http://schemas.microsoft.com/office/drawing/2014/main" id="{2D6126C7-0640-4D8E-9062-9103A0683D4D}"/>
              </a:ext>
            </a:extLst>
          </p:cNvPr>
          <p:cNvSpPr/>
          <p:nvPr/>
        </p:nvSpPr>
        <p:spPr>
          <a:xfrm>
            <a:off x="238125" y="1034830"/>
            <a:ext cx="8667752" cy="390524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ts val="288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10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国鉄方向幕書体" panose="02000600000000000000" pitchFamily="2" charset="-128"/>
                <a:ea typeface="国鉄方向幕書体" panose="02000600000000000000" pitchFamily="2" charset="-128"/>
              </a:rPr>
              <a:t>一人ひとりができる基本的な感染対策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4FF81BDD-8E2F-4209-8CA3-08E4E9BD913B}"/>
              </a:ext>
            </a:extLst>
          </p:cNvPr>
          <p:cNvSpPr/>
          <p:nvPr/>
        </p:nvSpPr>
        <p:spPr>
          <a:xfrm>
            <a:off x="238125" y="1777687"/>
            <a:ext cx="1476375" cy="1972551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AC6FD6D4-1932-4548-B3F9-D2C087D72E75}"/>
              </a:ext>
            </a:extLst>
          </p:cNvPr>
          <p:cNvSpPr/>
          <p:nvPr/>
        </p:nvSpPr>
        <p:spPr>
          <a:xfrm>
            <a:off x="2043113" y="1777686"/>
            <a:ext cx="1476375" cy="1972551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309D4BE2-D5F7-4C99-8BC6-D37D37CADAD5}"/>
              </a:ext>
            </a:extLst>
          </p:cNvPr>
          <p:cNvSpPr/>
          <p:nvPr/>
        </p:nvSpPr>
        <p:spPr>
          <a:xfrm>
            <a:off x="3848101" y="1777687"/>
            <a:ext cx="1476375" cy="1972551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EF1F9728-A80A-4DD4-9600-74D776154355}"/>
              </a:ext>
            </a:extLst>
          </p:cNvPr>
          <p:cNvSpPr/>
          <p:nvPr/>
        </p:nvSpPr>
        <p:spPr>
          <a:xfrm>
            <a:off x="5653089" y="1777684"/>
            <a:ext cx="1476375" cy="1972551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9A75E3C8-10A8-435D-B25C-BA7E4A55A0C7}"/>
              </a:ext>
            </a:extLst>
          </p:cNvPr>
          <p:cNvSpPr/>
          <p:nvPr/>
        </p:nvSpPr>
        <p:spPr>
          <a:xfrm>
            <a:off x="7458077" y="1777684"/>
            <a:ext cx="1476375" cy="1972551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1" name="図 20">
            <a:extLst>
              <a:ext uri="{FF2B5EF4-FFF2-40B4-BE49-F238E27FC236}">
                <a16:creationId xmlns:a16="http://schemas.microsoft.com/office/drawing/2014/main" id="{CF7F7CC9-6F8D-49A9-8668-60750DF87B47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548" y="2112799"/>
            <a:ext cx="696286" cy="696286"/>
          </a:xfrm>
          <a:prstGeom prst="rect">
            <a:avLst/>
          </a:prstGeom>
        </p:spPr>
      </p:pic>
      <p:pic>
        <p:nvPicPr>
          <p:cNvPr id="22" name="図 21">
            <a:extLst>
              <a:ext uri="{FF2B5EF4-FFF2-40B4-BE49-F238E27FC236}">
                <a16:creationId xmlns:a16="http://schemas.microsoft.com/office/drawing/2014/main" id="{A3A09544-D0D2-4323-B484-3E20446F861A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791" y="2112799"/>
            <a:ext cx="696286" cy="696286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0D851429-6AA2-4280-870B-BF6707A1AD40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4165" y="1789569"/>
            <a:ext cx="1155670" cy="1155670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684ADA10-EA9B-46FB-9EDF-1ADB7D300BD4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2434" y="1906056"/>
            <a:ext cx="916303" cy="916303"/>
          </a:xfrm>
          <a:prstGeom prst="rect">
            <a:avLst/>
          </a:prstGeom>
        </p:spPr>
      </p:pic>
      <p:pic>
        <p:nvPicPr>
          <p:cNvPr id="28" name="図 27">
            <a:extLst>
              <a:ext uri="{FF2B5EF4-FFF2-40B4-BE49-F238E27FC236}">
                <a16:creationId xmlns:a16="http://schemas.microsoft.com/office/drawing/2014/main" id="{0C163168-2371-42F9-A264-3E82E7C631FF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2946" y="1999768"/>
            <a:ext cx="1090970" cy="764191"/>
          </a:xfrm>
          <a:prstGeom prst="rect">
            <a:avLst/>
          </a:prstGeom>
        </p:spPr>
      </p:pic>
      <p:sp>
        <p:nvSpPr>
          <p:cNvPr id="29" name="四角形: 角を丸くする 28">
            <a:extLst>
              <a:ext uri="{FF2B5EF4-FFF2-40B4-BE49-F238E27FC236}">
                <a16:creationId xmlns:a16="http://schemas.microsoft.com/office/drawing/2014/main" id="{918C2314-E678-4C04-88DA-A6C3722E940F}"/>
              </a:ext>
            </a:extLst>
          </p:cNvPr>
          <p:cNvSpPr/>
          <p:nvPr/>
        </p:nvSpPr>
        <p:spPr>
          <a:xfrm>
            <a:off x="220801" y="4171033"/>
            <a:ext cx="8685076" cy="390524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dirty="0">
                <a:solidFill>
                  <a:schemeClr val="tx1"/>
                </a:solidFill>
                <a:latin typeface="国鉄方向幕書体" panose="02000600000000000000" pitchFamily="2" charset="-128"/>
                <a:ea typeface="国鉄方向幕書体" panose="02000600000000000000" pitchFamily="2" charset="-128"/>
              </a:rPr>
              <a:t>日常</a:t>
            </a:r>
            <a:r>
              <a:rPr kumimoji="1" lang="ja-JP" altLang="en-US" sz="2000" b="1" dirty="0" smtClean="0">
                <a:solidFill>
                  <a:schemeClr val="tx1"/>
                </a:solidFill>
                <a:latin typeface="国鉄方向幕書体" panose="02000600000000000000" pitchFamily="2" charset="-128"/>
                <a:ea typeface="国鉄方向幕書体" panose="02000600000000000000" pitchFamily="2" charset="-128"/>
              </a:rPr>
              <a:t>生活の基本的生活様式</a:t>
            </a:r>
            <a:endParaRPr kumimoji="1" lang="ja-JP" altLang="en-US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国鉄方向幕書体" panose="02000600000000000000" pitchFamily="2" charset="-128"/>
              <a:ea typeface="国鉄方向幕書体" panose="02000600000000000000" pitchFamily="2" charset="-128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C39E64B3-F3A3-4684-9F8B-59AF79D649CF}"/>
              </a:ext>
            </a:extLst>
          </p:cNvPr>
          <p:cNvSpPr txBox="1"/>
          <p:nvPr/>
        </p:nvSpPr>
        <p:spPr>
          <a:xfrm>
            <a:off x="252370" y="3017456"/>
            <a:ext cx="14621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 smtClean="0">
                <a:latin typeface="国鉄方向幕書体" panose="02000600000000000000" pitchFamily="2" charset="-128"/>
                <a:ea typeface="国鉄方向幕書体" panose="02000600000000000000" pitchFamily="2" charset="-128"/>
              </a:rPr>
              <a:t>できるだけ</a:t>
            </a:r>
            <a:endParaRPr kumimoji="1" lang="en-US" altLang="ja-JP" sz="1400" dirty="0" smtClean="0">
              <a:latin typeface="国鉄方向幕書体" panose="02000600000000000000" pitchFamily="2" charset="-128"/>
              <a:ea typeface="国鉄方向幕書体" panose="02000600000000000000" pitchFamily="2" charset="-128"/>
            </a:endParaRPr>
          </a:p>
          <a:p>
            <a:pPr algn="ctr"/>
            <a:r>
              <a:rPr kumimoji="1" lang="ja-JP" altLang="en-US" dirty="0" smtClean="0">
                <a:latin typeface="国鉄方向幕書体" panose="02000600000000000000" pitchFamily="2" charset="-128"/>
                <a:ea typeface="国鉄方向幕書体" panose="02000600000000000000" pitchFamily="2" charset="-128"/>
              </a:rPr>
              <a:t>２</a:t>
            </a:r>
            <a:r>
              <a:rPr kumimoji="1" lang="en-US" altLang="ja-JP" dirty="0" smtClean="0">
                <a:latin typeface="国鉄方向幕書体" panose="02000600000000000000" pitchFamily="2" charset="-128"/>
                <a:ea typeface="国鉄方向幕書体" panose="02000600000000000000" pitchFamily="2" charset="-128"/>
              </a:rPr>
              <a:t>m</a:t>
            </a:r>
            <a:r>
              <a:rPr kumimoji="1" lang="ja-JP" altLang="en-US" dirty="0">
                <a:latin typeface="国鉄方向幕書体" panose="02000600000000000000" pitchFamily="2" charset="-128"/>
                <a:ea typeface="国鉄方向幕書体" panose="02000600000000000000" pitchFamily="2" charset="-128"/>
              </a:rPr>
              <a:t>空ける</a:t>
            </a: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28557DA2-9038-487E-98E0-C1B8FEBCE60C}"/>
              </a:ext>
            </a:extLst>
          </p:cNvPr>
          <p:cNvSpPr txBox="1"/>
          <p:nvPr/>
        </p:nvSpPr>
        <p:spPr>
          <a:xfrm>
            <a:off x="3886201" y="3071252"/>
            <a:ext cx="14001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>
                <a:latin typeface="国鉄方向幕書体" panose="02000600000000000000" pitchFamily="2" charset="-128"/>
                <a:ea typeface="国鉄方向幕書体" panose="02000600000000000000" pitchFamily="2" charset="-128"/>
              </a:rPr>
              <a:t>マスク</a:t>
            </a:r>
            <a:r>
              <a:rPr kumimoji="1" lang="ja-JP" altLang="en-US" dirty="0">
                <a:latin typeface="国鉄方向幕書体" panose="02000600000000000000" pitchFamily="2" charset="-128"/>
                <a:ea typeface="国鉄方向幕書体" panose="02000600000000000000" pitchFamily="2" charset="-128"/>
              </a:rPr>
              <a:t>着用</a:t>
            </a:r>
            <a:endParaRPr kumimoji="1" lang="en-US" altLang="ja-JP" dirty="0">
              <a:latin typeface="国鉄方向幕書体" panose="02000600000000000000" pitchFamily="2" charset="-128"/>
              <a:ea typeface="国鉄方向幕書体" panose="02000600000000000000" pitchFamily="2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300F939C-C033-4217-9FC2-A6A98BA2437F}"/>
              </a:ext>
            </a:extLst>
          </p:cNvPr>
          <p:cNvSpPr txBox="1"/>
          <p:nvPr/>
        </p:nvSpPr>
        <p:spPr>
          <a:xfrm>
            <a:off x="1896200" y="2945602"/>
            <a:ext cx="17852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>
                <a:latin typeface="国鉄方向幕書体" panose="02000600000000000000" pitchFamily="2" charset="-128"/>
                <a:ea typeface="国鉄方向幕書体" panose="02000600000000000000" pitchFamily="2" charset="-128"/>
              </a:rPr>
              <a:t>会話は</a:t>
            </a:r>
            <a:endParaRPr kumimoji="1" lang="en-US" altLang="ja-JP" dirty="0">
              <a:latin typeface="国鉄方向幕書体" panose="02000600000000000000" pitchFamily="2" charset="-128"/>
              <a:ea typeface="国鉄方向幕書体" panose="02000600000000000000" pitchFamily="2" charset="-128"/>
            </a:endParaRPr>
          </a:p>
          <a:p>
            <a:pPr algn="ctr"/>
            <a:r>
              <a:rPr kumimoji="1" lang="ja-JP" altLang="en-US" dirty="0">
                <a:latin typeface="国鉄方向幕書体" panose="02000600000000000000" pitchFamily="2" charset="-128"/>
                <a:ea typeface="国鉄方向幕書体" panose="02000600000000000000" pitchFamily="2" charset="-128"/>
              </a:rPr>
              <a:t>真</a:t>
            </a:r>
            <a:r>
              <a:rPr kumimoji="1" lang="ja-JP" altLang="en-US" dirty="0" smtClean="0">
                <a:latin typeface="国鉄方向幕書体" panose="02000600000000000000" pitchFamily="2" charset="-128"/>
                <a:ea typeface="国鉄方向幕書体" panose="02000600000000000000" pitchFamily="2" charset="-128"/>
              </a:rPr>
              <a:t>正面避ける</a:t>
            </a:r>
            <a:endParaRPr kumimoji="1" lang="en-US" altLang="ja-JP" dirty="0">
              <a:latin typeface="国鉄方向幕書体" panose="02000600000000000000" pitchFamily="2" charset="-128"/>
              <a:ea typeface="国鉄方向幕書体" panose="02000600000000000000" pitchFamily="2" charset="-128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07A95CC1-FD2D-486C-B00D-2D101D485ACE}"/>
              </a:ext>
            </a:extLst>
          </p:cNvPr>
          <p:cNvSpPr txBox="1"/>
          <p:nvPr/>
        </p:nvSpPr>
        <p:spPr>
          <a:xfrm>
            <a:off x="5738343" y="3071252"/>
            <a:ext cx="14001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>
                <a:latin typeface="国鉄方向幕書体" panose="02000600000000000000" pitchFamily="2" charset="-128"/>
                <a:ea typeface="国鉄方向幕書体" panose="02000600000000000000" pitchFamily="2" charset="-128"/>
              </a:rPr>
              <a:t>必ず</a:t>
            </a:r>
            <a:r>
              <a:rPr kumimoji="1" lang="ja-JP" altLang="en-US" dirty="0">
                <a:latin typeface="国鉄方向幕書体" panose="02000600000000000000" pitchFamily="2" charset="-128"/>
                <a:ea typeface="国鉄方向幕書体" panose="02000600000000000000" pitchFamily="2" charset="-128"/>
              </a:rPr>
              <a:t>手洗い</a:t>
            </a:r>
            <a:endParaRPr kumimoji="1" lang="en-US" altLang="ja-JP" dirty="0">
              <a:latin typeface="国鉄方向幕書体" panose="02000600000000000000" pitchFamily="2" charset="-128"/>
              <a:ea typeface="国鉄方向幕書体" panose="02000600000000000000" pitchFamily="2" charset="-128"/>
            </a:endParaRPr>
          </a:p>
        </p:txBody>
      </p:sp>
      <p:grpSp>
        <p:nvGrpSpPr>
          <p:cNvPr id="69" name="グループ化 68">
            <a:extLst>
              <a:ext uri="{FF2B5EF4-FFF2-40B4-BE49-F238E27FC236}">
                <a16:creationId xmlns:a16="http://schemas.microsoft.com/office/drawing/2014/main" id="{20E2574B-8F89-4AAB-AE72-4FE04E4B5137}"/>
              </a:ext>
            </a:extLst>
          </p:cNvPr>
          <p:cNvGrpSpPr/>
          <p:nvPr/>
        </p:nvGrpSpPr>
        <p:grpSpPr>
          <a:xfrm>
            <a:off x="2570252" y="2296590"/>
            <a:ext cx="401622" cy="439746"/>
            <a:chOff x="5995022" y="1902696"/>
            <a:chExt cx="776326" cy="823910"/>
          </a:xfrm>
        </p:grpSpPr>
        <p:cxnSp>
          <p:nvCxnSpPr>
            <p:cNvPr id="62" name="直線コネクタ 61">
              <a:extLst>
                <a:ext uri="{FF2B5EF4-FFF2-40B4-BE49-F238E27FC236}">
                  <a16:creationId xmlns:a16="http://schemas.microsoft.com/office/drawing/2014/main" id="{5D86E59B-AECD-405B-9AB7-CCB674D80D83}"/>
                </a:ext>
              </a:extLst>
            </p:cNvPr>
            <p:cNvCxnSpPr>
              <a:cxnSpLocks/>
            </p:cNvCxnSpPr>
            <p:nvPr/>
          </p:nvCxnSpPr>
          <p:spPr>
            <a:xfrm>
              <a:off x="5995022" y="1902696"/>
              <a:ext cx="776326" cy="81394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直線コネクタ 62">
              <a:extLst>
                <a:ext uri="{FF2B5EF4-FFF2-40B4-BE49-F238E27FC236}">
                  <a16:creationId xmlns:a16="http://schemas.microsoft.com/office/drawing/2014/main" id="{A29712A5-6FAC-478F-925A-DF363163E15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03113" y="1913978"/>
              <a:ext cx="696362" cy="81262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9" name="直線矢印コネクタ 78">
            <a:extLst>
              <a:ext uri="{FF2B5EF4-FFF2-40B4-BE49-F238E27FC236}">
                <a16:creationId xmlns:a16="http://schemas.microsoft.com/office/drawing/2014/main" id="{3F37428F-00E0-4D98-A0D9-A0EAAAB13C3E}"/>
              </a:ext>
            </a:extLst>
          </p:cNvPr>
          <p:cNvCxnSpPr/>
          <p:nvPr/>
        </p:nvCxnSpPr>
        <p:spPr>
          <a:xfrm>
            <a:off x="726826" y="2474735"/>
            <a:ext cx="498972" cy="0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テキスト ボックス 79">
            <a:extLst>
              <a:ext uri="{FF2B5EF4-FFF2-40B4-BE49-F238E27FC236}">
                <a16:creationId xmlns:a16="http://schemas.microsoft.com/office/drawing/2014/main" id="{627C4C9E-391D-4A8F-B530-2B2CB75CE44F}"/>
              </a:ext>
            </a:extLst>
          </p:cNvPr>
          <p:cNvSpPr txBox="1"/>
          <p:nvPr/>
        </p:nvSpPr>
        <p:spPr>
          <a:xfrm>
            <a:off x="592154" y="2140998"/>
            <a:ext cx="74246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>
                <a:latin typeface="国鉄方向幕書体" panose="02000600000000000000" pitchFamily="2" charset="-128"/>
                <a:ea typeface="国鉄方向幕書体" panose="02000600000000000000" pitchFamily="2" charset="-128"/>
              </a:rPr>
              <a:t>２</a:t>
            </a:r>
            <a:r>
              <a:rPr kumimoji="1" lang="en-US" altLang="ja-JP" sz="1200" dirty="0">
                <a:latin typeface="国鉄方向幕書体" panose="02000600000000000000" pitchFamily="2" charset="-128"/>
                <a:ea typeface="国鉄方向幕書体" panose="02000600000000000000" pitchFamily="2" charset="-128"/>
              </a:rPr>
              <a:t>m</a:t>
            </a:r>
            <a:endParaRPr kumimoji="1" lang="ja-JP" altLang="en-US" sz="1200" dirty="0">
              <a:latin typeface="国鉄方向幕書体" panose="02000600000000000000" pitchFamily="2" charset="-128"/>
              <a:ea typeface="国鉄方向幕書体" panose="02000600000000000000" pitchFamily="2" charset="-128"/>
            </a:endParaRPr>
          </a:p>
        </p:txBody>
      </p:sp>
      <p:sp>
        <p:nvSpPr>
          <p:cNvPr id="81" name="テキスト ボックス 80">
            <a:extLst>
              <a:ext uri="{FF2B5EF4-FFF2-40B4-BE49-F238E27FC236}">
                <a16:creationId xmlns:a16="http://schemas.microsoft.com/office/drawing/2014/main" id="{1D165E46-41A1-40B9-947B-224226DF77C9}"/>
              </a:ext>
            </a:extLst>
          </p:cNvPr>
          <p:cNvSpPr txBox="1"/>
          <p:nvPr/>
        </p:nvSpPr>
        <p:spPr>
          <a:xfrm>
            <a:off x="2100260" y="178431"/>
            <a:ext cx="50101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4400" b="1" dirty="0">
                <a:ln w="133350">
                  <a:solidFill>
                    <a:schemeClr val="bg1"/>
                  </a:solidFill>
                </a:ln>
                <a:solidFill>
                  <a:sysClr val="windowText" lastClr="000000"/>
                </a:solidFill>
                <a:latin typeface="国鉄方向幕書体" panose="02000600000000000000" pitchFamily="2" charset="-128"/>
                <a:ea typeface="国鉄方向幕書体" panose="02000600000000000000" pitchFamily="2" charset="-128"/>
              </a:rPr>
              <a:t>新しい生活様式</a:t>
            </a:r>
          </a:p>
        </p:txBody>
      </p:sp>
      <p:sp>
        <p:nvSpPr>
          <p:cNvPr id="82" name="四角形: 角を丸くする 81">
            <a:extLst>
              <a:ext uri="{FF2B5EF4-FFF2-40B4-BE49-F238E27FC236}">
                <a16:creationId xmlns:a16="http://schemas.microsoft.com/office/drawing/2014/main" id="{B787DF49-0416-4EEC-8B15-0D4757C8B7E9}"/>
              </a:ext>
            </a:extLst>
          </p:cNvPr>
          <p:cNvSpPr/>
          <p:nvPr/>
        </p:nvSpPr>
        <p:spPr>
          <a:xfrm>
            <a:off x="6962164" y="522044"/>
            <a:ext cx="1749777" cy="317797"/>
          </a:xfrm>
          <a:prstGeom prst="roundRect">
            <a:avLst>
              <a:gd name="adj" fmla="val 50000"/>
            </a:avLst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4572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i="0" u="none" strike="noStrike" kern="1200" cap="none" spc="10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実践例</a:t>
            </a:r>
            <a:endParaRPr kumimoji="1" lang="ja-JP" altLang="en-US" sz="1400" b="1" i="0" u="none" strike="noStrike" kern="1200" cap="none" spc="100" normalizeH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1D165E46-41A1-40B9-947B-224226DF77C9}"/>
              </a:ext>
            </a:extLst>
          </p:cNvPr>
          <p:cNvSpPr txBox="1"/>
          <p:nvPr/>
        </p:nvSpPr>
        <p:spPr>
          <a:xfrm>
            <a:off x="2089501" y="180236"/>
            <a:ext cx="50101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4400" b="1" dirty="0">
                <a:solidFill>
                  <a:sysClr val="windowText" lastClr="000000"/>
                </a:solidFill>
                <a:latin typeface="国鉄方向幕書体" panose="02000600000000000000" pitchFamily="2" charset="-128"/>
                <a:ea typeface="国鉄方向幕書体" panose="02000600000000000000" pitchFamily="2" charset="-128"/>
              </a:rPr>
              <a:t>新しい生活様式</a:t>
            </a:r>
          </a:p>
        </p:txBody>
      </p:sp>
      <p:sp>
        <p:nvSpPr>
          <p:cNvPr id="94" name="テキスト ボックス 93">
            <a:extLst>
              <a:ext uri="{FF2B5EF4-FFF2-40B4-BE49-F238E27FC236}">
                <a16:creationId xmlns:a16="http://schemas.microsoft.com/office/drawing/2014/main" id="{50390C24-C0DD-4F64-BCA0-B7DF33590D66}"/>
              </a:ext>
            </a:extLst>
          </p:cNvPr>
          <p:cNvSpPr txBox="1"/>
          <p:nvPr/>
        </p:nvSpPr>
        <p:spPr>
          <a:xfrm>
            <a:off x="7465265" y="6277296"/>
            <a:ext cx="1678735" cy="577081"/>
          </a:xfrm>
          <a:prstGeom prst="rect">
            <a:avLst/>
          </a:prstGeom>
          <a:solidFill>
            <a:srgbClr val="77E1D7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050" dirty="0" smtClean="0">
                <a:latin typeface="国鉄方向幕書体" panose="02000600000000000000" pitchFamily="2" charset="-128"/>
                <a:ea typeface="国鉄方向幕書体" panose="02000600000000000000" pitchFamily="2" charset="-128"/>
              </a:rPr>
              <a:t>問い合わせ先</a:t>
            </a:r>
            <a:endParaRPr kumimoji="1" lang="en-US" altLang="ja-JP" sz="1050" dirty="0" smtClean="0">
              <a:latin typeface="国鉄方向幕書体" panose="02000600000000000000" pitchFamily="2" charset="-128"/>
              <a:ea typeface="国鉄方向幕書体" panose="02000600000000000000" pitchFamily="2" charset="-128"/>
            </a:endParaRPr>
          </a:p>
          <a:p>
            <a:r>
              <a:rPr kumimoji="1" lang="ja-JP" altLang="en-US" sz="1050" dirty="0" smtClean="0">
                <a:latin typeface="国鉄方向幕書体" panose="02000600000000000000" pitchFamily="2" charset="-128"/>
                <a:ea typeface="国鉄方向幕書体" panose="02000600000000000000" pitchFamily="2" charset="-128"/>
              </a:rPr>
              <a:t>　</a:t>
            </a:r>
            <a:r>
              <a:rPr kumimoji="1" lang="ja-JP" altLang="en-US" sz="1050" dirty="0" smtClean="0">
                <a:latin typeface="国鉄方向幕書体" panose="02000600000000000000" pitchFamily="2" charset="-128"/>
                <a:ea typeface="国鉄方向幕書体" panose="02000600000000000000" pitchFamily="2" charset="-128"/>
              </a:rPr>
              <a:t>○○○○課○○○○係</a:t>
            </a:r>
            <a:endParaRPr kumimoji="1" lang="en-US" altLang="ja-JP" sz="1050" dirty="0" smtClean="0">
              <a:latin typeface="国鉄方向幕書体" panose="02000600000000000000" pitchFamily="2" charset="-128"/>
              <a:ea typeface="国鉄方向幕書体" panose="02000600000000000000" pitchFamily="2" charset="-128"/>
            </a:endParaRPr>
          </a:p>
          <a:p>
            <a:r>
              <a:rPr kumimoji="1" lang="ja-JP" altLang="en-US" sz="1050" dirty="0">
                <a:latin typeface="国鉄方向幕書体" panose="02000600000000000000" pitchFamily="2" charset="-128"/>
                <a:ea typeface="国鉄方向幕書体" panose="02000600000000000000" pitchFamily="2" charset="-128"/>
              </a:rPr>
              <a:t>　</a:t>
            </a:r>
            <a:r>
              <a:rPr kumimoji="1" lang="ja-JP" altLang="en-US" sz="1050" dirty="0" smtClean="0">
                <a:latin typeface="国鉄方向幕書体" panose="02000600000000000000" pitchFamily="2" charset="-128"/>
                <a:ea typeface="国鉄方向幕書体" panose="02000600000000000000" pitchFamily="2" charset="-128"/>
              </a:rPr>
              <a:t>電話</a:t>
            </a:r>
            <a:r>
              <a:rPr kumimoji="1" lang="ja-JP" altLang="en-US" sz="1050" dirty="0" smtClean="0">
                <a:latin typeface="国鉄方向幕書体" panose="02000600000000000000" pitchFamily="2" charset="-128"/>
                <a:ea typeface="国鉄方向幕書体" panose="02000600000000000000" pitchFamily="2" charset="-128"/>
              </a:rPr>
              <a:t>６２－○○○○</a:t>
            </a:r>
            <a:endParaRPr kumimoji="1" lang="ja-JP" altLang="en-US" sz="1050" dirty="0">
              <a:latin typeface="国鉄方向幕書体" panose="02000600000000000000" pitchFamily="2" charset="-128"/>
              <a:ea typeface="国鉄方向幕書体" panose="02000600000000000000" pitchFamily="2" charset="-128"/>
            </a:endParaRPr>
          </a:p>
        </p:txBody>
      </p:sp>
      <p:sp>
        <p:nvSpPr>
          <p:cNvPr id="95" name="テキスト ボックス 94">
            <a:extLst>
              <a:ext uri="{FF2B5EF4-FFF2-40B4-BE49-F238E27FC236}">
                <a16:creationId xmlns:a16="http://schemas.microsoft.com/office/drawing/2014/main" id="{1D165E46-41A1-40B9-947B-224226DF77C9}"/>
              </a:ext>
            </a:extLst>
          </p:cNvPr>
          <p:cNvSpPr txBox="1"/>
          <p:nvPr/>
        </p:nvSpPr>
        <p:spPr>
          <a:xfrm>
            <a:off x="220801" y="248326"/>
            <a:ext cx="22276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 smtClean="0">
                <a:solidFill>
                  <a:sysClr val="windowText" lastClr="000000"/>
                </a:solidFill>
                <a:latin typeface="国鉄方向幕書体" panose="02000600000000000000" pitchFamily="2" charset="-128"/>
                <a:ea typeface="国鉄方向幕書体" panose="02000600000000000000" pitchFamily="2" charset="-128"/>
              </a:rPr>
              <a:t>新型コロナウイルスに</a:t>
            </a:r>
            <a:endParaRPr kumimoji="1" lang="en-US" altLang="ja-JP" sz="1400" b="1" dirty="0" smtClean="0">
              <a:solidFill>
                <a:sysClr val="windowText" lastClr="000000"/>
              </a:solidFill>
              <a:latin typeface="国鉄方向幕書体" panose="02000600000000000000" pitchFamily="2" charset="-128"/>
              <a:ea typeface="国鉄方向幕書体" panose="02000600000000000000" pitchFamily="2" charset="-128"/>
            </a:endParaRPr>
          </a:p>
          <a:p>
            <a:r>
              <a:rPr kumimoji="1" lang="ja-JP" altLang="en-US" sz="1400" b="1" dirty="0" smtClean="0">
                <a:solidFill>
                  <a:sysClr val="windowText" lastClr="000000"/>
                </a:solidFill>
                <a:latin typeface="国鉄方向幕書体" panose="02000600000000000000" pitchFamily="2" charset="-128"/>
                <a:ea typeface="国鉄方向幕書体" panose="02000600000000000000" pitchFamily="2" charset="-128"/>
              </a:rPr>
              <a:t>立ち向かう</a:t>
            </a:r>
            <a:endParaRPr kumimoji="1" lang="ja-JP" altLang="en-US" sz="1400" b="1" dirty="0">
              <a:solidFill>
                <a:sysClr val="windowText" lastClr="000000"/>
              </a:solidFill>
              <a:latin typeface="国鉄方向幕書体" panose="02000600000000000000" pitchFamily="2" charset="-128"/>
              <a:ea typeface="国鉄方向幕書体" panose="02000600000000000000" pitchFamily="2" charset="-128"/>
            </a:endParaRPr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6" cstate="hq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9630" y="184528"/>
            <a:ext cx="487980" cy="487980"/>
          </a:xfrm>
          <a:prstGeom prst="rect">
            <a:avLst/>
          </a:prstGeom>
        </p:spPr>
      </p:pic>
      <p:sp>
        <p:nvSpPr>
          <p:cNvPr id="96" name="四角形: 角を丸くする 81">
            <a:extLst>
              <a:ext uri="{FF2B5EF4-FFF2-40B4-BE49-F238E27FC236}">
                <a16:creationId xmlns:a16="http://schemas.microsoft.com/office/drawing/2014/main" id="{B787DF49-0416-4EEC-8B15-0D4757C8B7E9}"/>
              </a:ext>
            </a:extLst>
          </p:cNvPr>
          <p:cNvSpPr/>
          <p:nvPr/>
        </p:nvSpPr>
        <p:spPr>
          <a:xfrm>
            <a:off x="7878309" y="578240"/>
            <a:ext cx="1157661" cy="317797"/>
          </a:xfrm>
          <a:prstGeom prst="roundRect">
            <a:avLst>
              <a:gd name="adj" fmla="val 50000"/>
            </a:avLst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1" i="0" u="none" strike="noStrike" kern="1200" cap="none" spc="10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芽室町</a:t>
            </a:r>
            <a:endParaRPr kumimoji="1" lang="ja-JP" altLang="en-US" sz="1100" b="1" i="0" u="none" strike="noStrike" kern="1200" cap="none" spc="100" normalizeH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97" name="テキスト ボックス 96">
            <a:extLst>
              <a:ext uri="{FF2B5EF4-FFF2-40B4-BE49-F238E27FC236}">
                <a16:creationId xmlns:a16="http://schemas.microsoft.com/office/drawing/2014/main" id="{50390C24-C0DD-4F64-BCA0-B7DF33590D66}"/>
              </a:ext>
            </a:extLst>
          </p:cNvPr>
          <p:cNvSpPr txBox="1"/>
          <p:nvPr/>
        </p:nvSpPr>
        <p:spPr>
          <a:xfrm>
            <a:off x="157124" y="6573008"/>
            <a:ext cx="2944734" cy="253916"/>
          </a:xfrm>
          <a:prstGeom prst="rect">
            <a:avLst/>
          </a:prstGeom>
          <a:solidFill>
            <a:srgbClr val="77E1D7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050" dirty="0">
                <a:latin typeface="国鉄方向幕書体" panose="02000600000000000000" pitchFamily="2" charset="-128"/>
                <a:ea typeface="国鉄方向幕書体" panose="02000600000000000000" pitchFamily="2" charset="-128"/>
              </a:rPr>
              <a:t>発</a:t>
            </a:r>
            <a:r>
              <a:rPr kumimoji="1" lang="ja-JP" altLang="en-US" sz="1050" dirty="0" smtClean="0">
                <a:latin typeface="国鉄方向幕書体" panose="02000600000000000000" pitchFamily="2" charset="-128"/>
                <a:ea typeface="国鉄方向幕書体" panose="02000600000000000000" pitchFamily="2" charset="-128"/>
              </a:rPr>
              <a:t>行者：芽室町　発行年月日</a:t>
            </a:r>
            <a:r>
              <a:rPr kumimoji="1" lang="en-US" altLang="ja-JP" sz="1050" dirty="0" smtClean="0">
                <a:latin typeface="国鉄方向幕書体" panose="02000600000000000000" pitchFamily="2" charset="-128"/>
                <a:ea typeface="国鉄方向幕書体" panose="02000600000000000000" pitchFamily="2" charset="-128"/>
              </a:rPr>
              <a:t>:</a:t>
            </a:r>
            <a:r>
              <a:rPr kumimoji="1" lang="en-US" altLang="ja-JP" sz="1050" dirty="0" smtClean="0">
                <a:latin typeface="国鉄方向幕書体" panose="02000600000000000000" pitchFamily="2" charset="-128"/>
                <a:ea typeface="国鉄方向幕書体" panose="02000600000000000000" pitchFamily="2" charset="-128"/>
              </a:rPr>
              <a:t>2020.5.26</a:t>
            </a:r>
            <a:endParaRPr kumimoji="1" lang="ja-JP" altLang="en-US" sz="1050" dirty="0">
              <a:latin typeface="国鉄方向幕書体" panose="02000600000000000000" pitchFamily="2" charset="-128"/>
              <a:ea typeface="国鉄方向幕書体" panose="02000600000000000000" pitchFamily="2" charset="-128"/>
            </a:endParaRPr>
          </a:p>
        </p:txBody>
      </p:sp>
      <p:sp>
        <p:nvSpPr>
          <p:cNvPr id="98" name="テキスト ボックス 97">
            <a:extLst>
              <a:ext uri="{FF2B5EF4-FFF2-40B4-BE49-F238E27FC236}">
                <a16:creationId xmlns:a16="http://schemas.microsoft.com/office/drawing/2014/main" id="{07A95CC1-FD2D-486C-B00D-2D101D485ACE}"/>
              </a:ext>
            </a:extLst>
          </p:cNvPr>
          <p:cNvSpPr txBox="1"/>
          <p:nvPr/>
        </p:nvSpPr>
        <p:spPr>
          <a:xfrm>
            <a:off x="7505702" y="2953972"/>
            <a:ext cx="14001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>
                <a:latin typeface="国鉄方向幕書体" panose="02000600000000000000" pitchFamily="2" charset="-128"/>
                <a:ea typeface="国鉄方向幕書体" panose="02000600000000000000" pitchFamily="2" charset="-128"/>
              </a:rPr>
              <a:t>こまめに</a:t>
            </a:r>
            <a:endParaRPr kumimoji="1" lang="en-US" altLang="ja-JP" dirty="0" smtClean="0">
              <a:latin typeface="国鉄方向幕書体" panose="02000600000000000000" pitchFamily="2" charset="-128"/>
              <a:ea typeface="国鉄方向幕書体" panose="02000600000000000000" pitchFamily="2" charset="-128"/>
            </a:endParaRPr>
          </a:p>
          <a:p>
            <a:pPr algn="ctr"/>
            <a:r>
              <a:rPr kumimoji="1" lang="ja-JP" altLang="en-US" dirty="0">
                <a:latin typeface="国鉄方向幕書体" panose="02000600000000000000" pitchFamily="2" charset="-128"/>
                <a:ea typeface="国鉄方向幕書体" panose="02000600000000000000" pitchFamily="2" charset="-128"/>
              </a:rPr>
              <a:t>換気</a:t>
            </a:r>
            <a:endParaRPr kumimoji="1" lang="en-US" altLang="ja-JP" dirty="0">
              <a:latin typeface="国鉄方向幕書体" panose="02000600000000000000" pitchFamily="2" charset="-128"/>
              <a:ea typeface="国鉄方向幕書体" panose="02000600000000000000" pitchFamily="2" charset="-128"/>
            </a:endParaRPr>
          </a:p>
        </p:txBody>
      </p:sp>
      <p:pic>
        <p:nvPicPr>
          <p:cNvPr id="20" name="図 1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3307" y="1947184"/>
            <a:ext cx="852646" cy="852646"/>
          </a:xfrm>
          <a:prstGeom prst="rect">
            <a:avLst/>
          </a:prstGeom>
        </p:spPr>
      </p:pic>
      <p:grpSp>
        <p:nvGrpSpPr>
          <p:cNvPr id="47" name="グループ化 46"/>
          <p:cNvGrpSpPr/>
          <p:nvPr/>
        </p:nvGrpSpPr>
        <p:grpSpPr>
          <a:xfrm>
            <a:off x="2780762" y="4859753"/>
            <a:ext cx="959143" cy="1491637"/>
            <a:chOff x="2012603" y="4963144"/>
            <a:chExt cx="959143" cy="1491637"/>
          </a:xfrm>
        </p:grpSpPr>
        <p:sp>
          <p:nvSpPr>
            <p:cNvPr id="59" name="楕円 58">
              <a:extLst>
                <a:ext uri="{FF2B5EF4-FFF2-40B4-BE49-F238E27FC236}">
                  <a16:creationId xmlns:a16="http://schemas.microsoft.com/office/drawing/2014/main" id="{9FE238BE-EC1F-4D5D-9D01-5CE417498F35}"/>
                </a:ext>
              </a:extLst>
            </p:cNvPr>
            <p:cNvSpPr/>
            <p:nvPr/>
          </p:nvSpPr>
          <p:spPr>
            <a:xfrm>
              <a:off x="2029264" y="4963144"/>
              <a:ext cx="920692" cy="920692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3" name="テキスト ボックス 72">
              <a:extLst>
                <a:ext uri="{FF2B5EF4-FFF2-40B4-BE49-F238E27FC236}">
                  <a16:creationId xmlns:a16="http://schemas.microsoft.com/office/drawing/2014/main" id="{A0F87E20-3438-4320-B519-128908FD67C0}"/>
                </a:ext>
              </a:extLst>
            </p:cNvPr>
            <p:cNvSpPr txBox="1"/>
            <p:nvPr/>
          </p:nvSpPr>
          <p:spPr>
            <a:xfrm>
              <a:off x="2036810" y="5931561"/>
              <a:ext cx="87612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 dirty="0" smtClean="0">
                  <a:latin typeface="国鉄方向幕書体" panose="02000600000000000000" pitchFamily="2" charset="-128"/>
                  <a:ea typeface="国鉄方向幕書体" panose="02000600000000000000" pitchFamily="2" charset="-128"/>
                </a:rPr>
                <a:t>密集を避ける</a:t>
              </a:r>
              <a:endParaRPr kumimoji="1" lang="ja-JP" altLang="en-US" sz="1400" dirty="0">
                <a:latin typeface="国鉄方向幕書体" panose="02000600000000000000" pitchFamily="2" charset="-128"/>
                <a:ea typeface="国鉄方向幕書体" panose="02000600000000000000" pitchFamily="2" charset="-128"/>
              </a:endParaRPr>
            </a:p>
          </p:txBody>
        </p:sp>
        <p:grpSp>
          <p:nvGrpSpPr>
            <p:cNvPr id="44" name="グループ化 43"/>
            <p:cNvGrpSpPr/>
            <p:nvPr/>
          </p:nvGrpSpPr>
          <p:grpSpPr>
            <a:xfrm>
              <a:off x="2012603" y="5061605"/>
              <a:ext cx="959143" cy="700881"/>
              <a:chOff x="2012603" y="5061605"/>
              <a:chExt cx="959143" cy="700881"/>
            </a:xfrm>
          </p:grpSpPr>
          <p:pic>
            <p:nvPicPr>
              <p:cNvPr id="23" name="図 22"/>
              <p:cNvPicPr>
                <a:picLocks noChangeAspect="1"/>
              </p:cNvPicPr>
              <p:nvPr/>
            </p:nvPicPr>
            <p:blipFill>
              <a:blip r:embed="rId8" cstate="hq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225718" y="5233844"/>
                <a:ext cx="528642" cy="528642"/>
              </a:xfrm>
              <a:prstGeom prst="rect">
                <a:avLst/>
              </a:prstGeom>
            </p:spPr>
          </p:pic>
          <p:pic>
            <p:nvPicPr>
              <p:cNvPr id="99" name="図 98"/>
              <p:cNvPicPr>
                <a:picLocks noChangeAspect="1"/>
              </p:cNvPicPr>
              <p:nvPr/>
            </p:nvPicPr>
            <p:blipFill>
              <a:blip r:embed="rId8" cstate="hq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443104" y="5228342"/>
                <a:ext cx="528642" cy="528642"/>
              </a:xfrm>
              <a:prstGeom prst="rect">
                <a:avLst/>
              </a:prstGeom>
            </p:spPr>
          </p:pic>
          <p:pic>
            <p:nvPicPr>
              <p:cNvPr id="100" name="図 99"/>
              <p:cNvPicPr>
                <a:picLocks noChangeAspect="1"/>
              </p:cNvPicPr>
              <p:nvPr/>
            </p:nvPicPr>
            <p:blipFill>
              <a:blip r:embed="rId8" cstate="hq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012603" y="5231218"/>
                <a:ext cx="528642" cy="528642"/>
              </a:xfrm>
              <a:prstGeom prst="rect">
                <a:avLst/>
              </a:prstGeom>
            </p:spPr>
          </p:pic>
          <p:pic>
            <p:nvPicPr>
              <p:cNvPr id="101" name="図 100"/>
              <p:cNvPicPr>
                <a:picLocks noChangeAspect="1"/>
              </p:cNvPicPr>
              <p:nvPr/>
            </p:nvPicPr>
            <p:blipFill rotWithShape="1">
              <a:blip r:embed="rId8" cstate="hq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78370"/>
              <a:stretch/>
            </p:blipFill>
            <p:spPr>
              <a:xfrm>
                <a:off x="2126151" y="5147712"/>
                <a:ext cx="528642" cy="114344"/>
              </a:xfrm>
              <a:prstGeom prst="rect">
                <a:avLst/>
              </a:prstGeom>
            </p:spPr>
          </p:pic>
          <p:pic>
            <p:nvPicPr>
              <p:cNvPr id="102" name="図 101"/>
              <p:cNvPicPr>
                <a:picLocks noChangeAspect="1"/>
              </p:cNvPicPr>
              <p:nvPr/>
            </p:nvPicPr>
            <p:blipFill rotWithShape="1">
              <a:blip r:embed="rId8" cstate="hq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78370"/>
              <a:stretch/>
            </p:blipFill>
            <p:spPr>
              <a:xfrm>
                <a:off x="2333698" y="5147712"/>
                <a:ext cx="528642" cy="114344"/>
              </a:xfrm>
              <a:prstGeom prst="rect">
                <a:avLst/>
              </a:prstGeom>
            </p:spPr>
          </p:pic>
          <p:pic>
            <p:nvPicPr>
              <p:cNvPr id="103" name="図 102"/>
              <p:cNvPicPr>
                <a:picLocks noChangeAspect="1"/>
              </p:cNvPicPr>
              <p:nvPr/>
            </p:nvPicPr>
            <p:blipFill rotWithShape="1">
              <a:blip r:embed="rId8" cstate="hq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78370"/>
              <a:stretch/>
            </p:blipFill>
            <p:spPr>
              <a:xfrm>
                <a:off x="2227710" y="5061605"/>
                <a:ext cx="528642" cy="114344"/>
              </a:xfrm>
              <a:prstGeom prst="rect">
                <a:avLst/>
              </a:prstGeom>
            </p:spPr>
          </p:pic>
        </p:grpSp>
      </p:grpSp>
      <p:grpSp>
        <p:nvGrpSpPr>
          <p:cNvPr id="50" name="グループ化 49"/>
          <p:cNvGrpSpPr/>
          <p:nvPr/>
        </p:nvGrpSpPr>
        <p:grpSpPr>
          <a:xfrm>
            <a:off x="3887317" y="4839058"/>
            <a:ext cx="1534086" cy="1512332"/>
            <a:chOff x="3119158" y="4942449"/>
            <a:chExt cx="1534086" cy="1512332"/>
          </a:xfrm>
        </p:grpSpPr>
        <p:sp>
          <p:nvSpPr>
            <p:cNvPr id="61" name="楕円 60">
              <a:extLst>
                <a:ext uri="{FF2B5EF4-FFF2-40B4-BE49-F238E27FC236}">
                  <a16:creationId xmlns:a16="http://schemas.microsoft.com/office/drawing/2014/main" id="{9FE238BE-EC1F-4D5D-9D01-5CE417498F35}"/>
                </a:ext>
              </a:extLst>
            </p:cNvPr>
            <p:cNvSpPr/>
            <p:nvPr/>
          </p:nvSpPr>
          <p:spPr>
            <a:xfrm>
              <a:off x="3427988" y="4942449"/>
              <a:ext cx="920692" cy="920692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0" name="テキスト ボックス 89">
              <a:extLst>
                <a:ext uri="{FF2B5EF4-FFF2-40B4-BE49-F238E27FC236}">
                  <a16:creationId xmlns:a16="http://schemas.microsoft.com/office/drawing/2014/main" id="{50390C24-C0DD-4F64-BCA0-B7DF33590D66}"/>
                </a:ext>
              </a:extLst>
            </p:cNvPr>
            <p:cNvSpPr txBox="1"/>
            <p:nvPr/>
          </p:nvSpPr>
          <p:spPr>
            <a:xfrm>
              <a:off x="3119158" y="5931561"/>
              <a:ext cx="1534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 dirty="0" smtClean="0">
                  <a:latin typeface="国鉄方向幕書体" panose="02000600000000000000" pitchFamily="2" charset="-128"/>
                  <a:ea typeface="国鉄方向幕書体" panose="02000600000000000000" pitchFamily="2" charset="-128"/>
                </a:rPr>
                <a:t>密接を</a:t>
              </a:r>
              <a:endParaRPr kumimoji="1" lang="en-US" altLang="ja-JP" sz="1400" dirty="0" smtClean="0">
                <a:latin typeface="国鉄方向幕書体" panose="02000600000000000000" pitchFamily="2" charset="-128"/>
                <a:ea typeface="国鉄方向幕書体" panose="02000600000000000000" pitchFamily="2" charset="-128"/>
              </a:endParaRPr>
            </a:p>
            <a:p>
              <a:pPr algn="ctr"/>
              <a:r>
                <a:rPr kumimoji="1" lang="ja-JP" altLang="en-US" sz="1400" dirty="0">
                  <a:latin typeface="国鉄方向幕書体" panose="02000600000000000000" pitchFamily="2" charset="-128"/>
                  <a:ea typeface="国鉄方向幕書体" panose="02000600000000000000" pitchFamily="2" charset="-128"/>
                </a:rPr>
                <a:t>避</a:t>
              </a:r>
              <a:r>
                <a:rPr kumimoji="1" lang="ja-JP" altLang="en-US" sz="1400" dirty="0" smtClean="0">
                  <a:latin typeface="国鉄方向幕書体" panose="02000600000000000000" pitchFamily="2" charset="-128"/>
                  <a:ea typeface="国鉄方向幕書体" panose="02000600000000000000" pitchFamily="2" charset="-128"/>
                </a:rPr>
                <a:t>ける</a:t>
              </a:r>
              <a:endParaRPr kumimoji="1" lang="ja-JP" altLang="en-US" sz="1400" dirty="0">
                <a:latin typeface="国鉄方向幕書体" panose="02000600000000000000" pitchFamily="2" charset="-128"/>
                <a:ea typeface="国鉄方向幕書体" panose="02000600000000000000" pitchFamily="2" charset="-128"/>
              </a:endParaRPr>
            </a:p>
          </p:txBody>
        </p:sp>
        <p:pic>
          <p:nvPicPr>
            <p:cNvPr id="25" name="図 24"/>
            <p:cNvPicPr>
              <a:picLocks noChangeAspect="1"/>
            </p:cNvPicPr>
            <p:nvPr/>
          </p:nvPicPr>
          <p:blipFill>
            <a:blip r:embed="rId9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28999" y="5193119"/>
              <a:ext cx="420801" cy="420801"/>
            </a:xfrm>
            <a:prstGeom prst="rect">
              <a:avLst/>
            </a:prstGeom>
          </p:spPr>
        </p:pic>
        <p:pic>
          <p:nvPicPr>
            <p:cNvPr id="104" name="図 103"/>
            <p:cNvPicPr>
              <a:picLocks noChangeAspect="1"/>
            </p:cNvPicPr>
            <p:nvPr/>
          </p:nvPicPr>
          <p:blipFill>
            <a:blip r:embed="rId9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3546757" y="5193119"/>
              <a:ext cx="420801" cy="420801"/>
            </a:xfrm>
            <a:prstGeom prst="rect">
              <a:avLst/>
            </a:prstGeom>
          </p:spPr>
        </p:pic>
      </p:grpSp>
      <p:grpSp>
        <p:nvGrpSpPr>
          <p:cNvPr id="52" name="グループ化 51"/>
          <p:cNvGrpSpPr/>
          <p:nvPr/>
        </p:nvGrpSpPr>
        <p:grpSpPr>
          <a:xfrm>
            <a:off x="5258038" y="4830559"/>
            <a:ext cx="1534086" cy="1520831"/>
            <a:chOff x="4489879" y="4933950"/>
            <a:chExt cx="1534086" cy="1520831"/>
          </a:xfrm>
        </p:grpSpPr>
        <p:sp>
          <p:nvSpPr>
            <p:cNvPr id="36" name="楕円 35">
              <a:extLst>
                <a:ext uri="{FF2B5EF4-FFF2-40B4-BE49-F238E27FC236}">
                  <a16:creationId xmlns:a16="http://schemas.microsoft.com/office/drawing/2014/main" id="{9FE238BE-EC1F-4D5D-9D01-5CE417498F35}"/>
                </a:ext>
              </a:extLst>
            </p:cNvPr>
            <p:cNvSpPr/>
            <p:nvPr/>
          </p:nvSpPr>
          <p:spPr>
            <a:xfrm>
              <a:off x="4797499" y="4933950"/>
              <a:ext cx="920692" cy="920692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3" name="図 2"/>
            <p:cNvPicPr>
              <a:picLocks noChangeAspect="1"/>
            </p:cNvPicPr>
            <p:nvPr/>
          </p:nvPicPr>
          <p:blipFill>
            <a:blip r:embed="rId10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56377" y="5109982"/>
              <a:ext cx="567345" cy="567345"/>
            </a:xfrm>
            <a:prstGeom prst="rect">
              <a:avLst/>
            </a:prstGeom>
          </p:spPr>
        </p:pic>
        <p:sp>
          <p:nvSpPr>
            <p:cNvPr id="92" name="テキスト ボックス 91">
              <a:extLst>
                <a:ext uri="{FF2B5EF4-FFF2-40B4-BE49-F238E27FC236}">
                  <a16:creationId xmlns:a16="http://schemas.microsoft.com/office/drawing/2014/main" id="{50390C24-C0DD-4F64-BCA0-B7DF33590D66}"/>
                </a:ext>
              </a:extLst>
            </p:cNvPr>
            <p:cNvSpPr txBox="1"/>
            <p:nvPr/>
          </p:nvSpPr>
          <p:spPr>
            <a:xfrm>
              <a:off x="4489879" y="5931561"/>
              <a:ext cx="1534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 dirty="0" smtClean="0">
                  <a:latin typeface="国鉄方向幕書体" panose="02000600000000000000" pitchFamily="2" charset="-128"/>
                  <a:ea typeface="国鉄方向幕書体" panose="02000600000000000000" pitchFamily="2" charset="-128"/>
                </a:rPr>
                <a:t>密閉を</a:t>
              </a:r>
              <a:endParaRPr kumimoji="1" lang="en-US" altLang="ja-JP" sz="1400" dirty="0" smtClean="0">
                <a:latin typeface="国鉄方向幕書体" panose="02000600000000000000" pitchFamily="2" charset="-128"/>
                <a:ea typeface="国鉄方向幕書体" panose="02000600000000000000" pitchFamily="2" charset="-128"/>
              </a:endParaRPr>
            </a:p>
            <a:p>
              <a:pPr algn="ctr"/>
              <a:r>
                <a:rPr kumimoji="1" lang="ja-JP" altLang="en-US" sz="1400" dirty="0">
                  <a:latin typeface="国鉄方向幕書体" panose="02000600000000000000" pitchFamily="2" charset="-128"/>
                  <a:ea typeface="国鉄方向幕書体" panose="02000600000000000000" pitchFamily="2" charset="-128"/>
                </a:rPr>
                <a:t>避</a:t>
              </a:r>
              <a:r>
                <a:rPr kumimoji="1" lang="ja-JP" altLang="en-US" sz="1400" dirty="0" smtClean="0">
                  <a:latin typeface="国鉄方向幕書体" panose="02000600000000000000" pitchFamily="2" charset="-128"/>
                  <a:ea typeface="国鉄方向幕書体" panose="02000600000000000000" pitchFamily="2" charset="-128"/>
                </a:rPr>
                <a:t>ける</a:t>
              </a:r>
              <a:endParaRPr kumimoji="1" lang="ja-JP" altLang="en-US" sz="1400" dirty="0">
                <a:latin typeface="国鉄方向幕書体" panose="02000600000000000000" pitchFamily="2" charset="-128"/>
                <a:ea typeface="国鉄方向幕書体" panose="02000600000000000000" pitchFamily="2" charset="-128"/>
              </a:endParaRPr>
            </a:p>
          </p:txBody>
        </p:sp>
        <p:sp>
          <p:nvSpPr>
            <p:cNvPr id="27" name="角丸四角形 26"/>
            <p:cNvSpPr/>
            <p:nvPr/>
          </p:nvSpPr>
          <p:spPr>
            <a:xfrm>
              <a:off x="4945869" y="5083892"/>
              <a:ext cx="601090" cy="619679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08" name="グループ化 107"/>
          <p:cNvGrpSpPr/>
          <p:nvPr/>
        </p:nvGrpSpPr>
        <p:grpSpPr>
          <a:xfrm>
            <a:off x="6580506" y="4833705"/>
            <a:ext cx="1534086" cy="1374950"/>
            <a:chOff x="5863409" y="4937096"/>
            <a:chExt cx="1534086" cy="1374950"/>
          </a:xfrm>
        </p:grpSpPr>
        <p:sp>
          <p:nvSpPr>
            <p:cNvPr id="37" name="楕円 36">
              <a:extLst>
                <a:ext uri="{FF2B5EF4-FFF2-40B4-BE49-F238E27FC236}">
                  <a16:creationId xmlns:a16="http://schemas.microsoft.com/office/drawing/2014/main" id="{B5C2DB3A-0E55-4A76-88F2-7DB07F65EB14}"/>
                </a:ext>
              </a:extLst>
            </p:cNvPr>
            <p:cNvSpPr/>
            <p:nvPr/>
          </p:nvSpPr>
          <p:spPr>
            <a:xfrm>
              <a:off x="6125238" y="4937096"/>
              <a:ext cx="920692" cy="920692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3" name="テキスト ボックス 92">
              <a:extLst>
                <a:ext uri="{FF2B5EF4-FFF2-40B4-BE49-F238E27FC236}">
                  <a16:creationId xmlns:a16="http://schemas.microsoft.com/office/drawing/2014/main" id="{50390C24-C0DD-4F64-BCA0-B7DF33590D66}"/>
                </a:ext>
              </a:extLst>
            </p:cNvPr>
            <p:cNvSpPr txBox="1"/>
            <p:nvPr/>
          </p:nvSpPr>
          <p:spPr>
            <a:xfrm>
              <a:off x="5863409" y="6004269"/>
              <a:ext cx="153408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 dirty="0" smtClean="0">
                  <a:latin typeface="国鉄方向幕書体" panose="02000600000000000000" pitchFamily="2" charset="-128"/>
                  <a:ea typeface="国鉄方向幕書体" panose="02000600000000000000" pitchFamily="2" charset="-128"/>
                </a:rPr>
                <a:t>咳エチケット</a:t>
              </a:r>
              <a:endParaRPr kumimoji="1" lang="ja-JP" altLang="en-US" sz="1400" dirty="0">
                <a:latin typeface="国鉄方向幕書体" panose="02000600000000000000" pitchFamily="2" charset="-128"/>
                <a:ea typeface="国鉄方向幕書体" panose="02000600000000000000" pitchFamily="2" charset="-128"/>
              </a:endParaRPr>
            </a:p>
          </p:txBody>
        </p:sp>
        <p:pic>
          <p:nvPicPr>
            <p:cNvPr id="42" name="図 41"/>
            <p:cNvPicPr>
              <a:picLocks noChangeAspect="1"/>
            </p:cNvPicPr>
            <p:nvPr/>
          </p:nvPicPr>
          <p:blipFill>
            <a:blip r:embed="rId11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38922" y="5090361"/>
              <a:ext cx="592190" cy="592190"/>
            </a:xfrm>
            <a:prstGeom prst="rect">
              <a:avLst/>
            </a:prstGeom>
          </p:spPr>
        </p:pic>
        <p:grpSp>
          <p:nvGrpSpPr>
            <p:cNvPr id="105" name="グループ化 104">
              <a:extLst>
                <a:ext uri="{FF2B5EF4-FFF2-40B4-BE49-F238E27FC236}">
                  <a16:creationId xmlns:a16="http://schemas.microsoft.com/office/drawing/2014/main" id="{20E2574B-8F89-4AAB-AE72-4FE04E4B5137}"/>
                </a:ext>
              </a:extLst>
            </p:cNvPr>
            <p:cNvGrpSpPr/>
            <p:nvPr/>
          </p:nvGrpSpPr>
          <p:grpSpPr>
            <a:xfrm>
              <a:off x="6223326" y="5191707"/>
              <a:ext cx="286026" cy="347921"/>
              <a:chOff x="5995022" y="1902696"/>
              <a:chExt cx="776326" cy="823910"/>
            </a:xfrm>
          </p:grpSpPr>
          <p:cxnSp>
            <p:nvCxnSpPr>
              <p:cNvPr id="106" name="直線コネクタ 105">
                <a:extLst>
                  <a:ext uri="{FF2B5EF4-FFF2-40B4-BE49-F238E27FC236}">
                    <a16:creationId xmlns:a16="http://schemas.microsoft.com/office/drawing/2014/main" id="{5D86E59B-AECD-405B-9AB7-CCB674D80D8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995022" y="1902696"/>
                <a:ext cx="776326" cy="813948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直線コネクタ 106">
                <a:extLst>
                  <a:ext uri="{FF2B5EF4-FFF2-40B4-BE49-F238E27FC236}">
                    <a16:creationId xmlns:a16="http://schemas.microsoft.com/office/drawing/2014/main" id="{A29712A5-6FAC-478F-925A-DF363163E15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003113" y="1913978"/>
                <a:ext cx="696362" cy="812628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12" name="グループ化 111"/>
          <p:cNvGrpSpPr/>
          <p:nvPr/>
        </p:nvGrpSpPr>
        <p:grpSpPr>
          <a:xfrm>
            <a:off x="1103643" y="4863178"/>
            <a:ext cx="1534086" cy="1870646"/>
            <a:chOff x="1103643" y="4863178"/>
            <a:chExt cx="1534086" cy="1870646"/>
          </a:xfrm>
        </p:grpSpPr>
        <p:sp>
          <p:nvSpPr>
            <p:cNvPr id="64" name="楕円 63">
              <a:extLst>
                <a:ext uri="{FF2B5EF4-FFF2-40B4-BE49-F238E27FC236}">
                  <a16:creationId xmlns:a16="http://schemas.microsoft.com/office/drawing/2014/main" id="{9FE238BE-EC1F-4D5D-9D01-5CE417498F35}"/>
                </a:ext>
              </a:extLst>
            </p:cNvPr>
            <p:cNvSpPr/>
            <p:nvPr/>
          </p:nvSpPr>
          <p:spPr>
            <a:xfrm>
              <a:off x="1442849" y="4863178"/>
              <a:ext cx="920692" cy="920692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0" name="テキスト ボックス 109">
              <a:extLst>
                <a:ext uri="{FF2B5EF4-FFF2-40B4-BE49-F238E27FC236}">
                  <a16:creationId xmlns:a16="http://schemas.microsoft.com/office/drawing/2014/main" id="{50390C24-C0DD-4F64-BCA0-B7DF33590D66}"/>
                </a:ext>
              </a:extLst>
            </p:cNvPr>
            <p:cNvSpPr txBox="1"/>
            <p:nvPr/>
          </p:nvSpPr>
          <p:spPr>
            <a:xfrm>
              <a:off x="1103643" y="5779717"/>
              <a:ext cx="1534086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 dirty="0" smtClean="0">
                  <a:latin typeface="国鉄方向幕書体" panose="02000600000000000000" pitchFamily="2" charset="-128"/>
                  <a:ea typeface="国鉄方向幕書体" panose="02000600000000000000" pitchFamily="2" charset="-128"/>
                </a:rPr>
                <a:t>買い物は</a:t>
              </a:r>
              <a:endParaRPr kumimoji="1" lang="en-US" altLang="ja-JP" sz="1400" dirty="0" smtClean="0">
                <a:latin typeface="国鉄方向幕書体" panose="02000600000000000000" pitchFamily="2" charset="-128"/>
                <a:ea typeface="国鉄方向幕書体" panose="02000600000000000000" pitchFamily="2" charset="-128"/>
              </a:endParaRPr>
            </a:p>
            <a:p>
              <a:pPr algn="ctr"/>
              <a:r>
                <a:rPr kumimoji="1" lang="ja-JP" altLang="en-US" sz="1400" dirty="0" smtClean="0">
                  <a:latin typeface="国鉄方向幕書体" panose="02000600000000000000" pitchFamily="2" charset="-128"/>
                  <a:ea typeface="国鉄方向幕書体" panose="02000600000000000000" pitchFamily="2" charset="-128"/>
                </a:rPr>
                <a:t>すいた時間に</a:t>
              </a:r>
              <a:endParaRPr kumimoji="1" lang="en-US" altLang="ja-JP" sz="1400" dirty="0" smtClean="0">
                <a:latin typeface="国鉄方向幕書体" panose="02000600000000000000" pitchFamily="2" charset="-128"/>
                <a:ea typeface="国鉄方向幕書体" panose="02000600000000000000" pitchFamily="2" charset="-128"/>
              </a:endParaRPr>
            </a:p>
            <a:p>
              <a:pPr algn="ctr"/>
              <a:r>
                <a:rPr kumimoji="1" lang="ja-JP" altLang="en-US" sz="1400" dirty="0" smtClean="0">
                  <a:latin typeface="国鉄方向幕書体" panose="02000600000000000000" pitchFamily="2" charset="-128"/>
                  <a:ea typeface="国鉄方向幕書体" panose="02000600000000000000" pitchFamily="2" charset="-128"/>
                </a:rPr>
                <a:t>一人か少人数で</a:t>
              </a:r>
              <a:endParaRPr kumimoji="1" lang="en-US" altLang="ja-JP" sz="1400" dirty="0" smtClean="0">
                <a:latin typeface="国鉄方向幕書体" panose="02000600000000000000" pitchFamily="2" charset="-128"/>
                <a:ea typeface="国鉄方向幕書体" panose="02000600000000000000" pitchFamily="2" charset="-128"/>
              </a:endParaRPr>
            </a:p>
            <a:p>
              <a:pPr algn="ctr"/>
              <a:endParaRPr kumimoji="1" lang="ja-JP" altLang="en-US" sz="1400" dirty="0">
                <a:latin typeface="国鉄方向幕書体" panose="02000600000000000000" pitchFamily="2" charset="-128"/>
                <a:ea typeface="国鉄方向幕書体" panose="02000600000000000000" pitchFamily="2" charset="-128"/>
              </a:endParaRPr>
            </a:p>
          </p:txBody>
        </p:sp>
        <p:pic>
          <p:nvPicPr>
            <p:cNvPr id="111" name="図 110"/>
            <p:cNvPicPr>
              <a:picLocks noChangeAspect="1"/>
            </p:cNvPicPr>
            <p:nvPr/>
          </p:nvPicPr>
          <p:blipFill>
            <a:blip r:embed="rId1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58007" y="4969618"/>
              <a:ext cx="656482" cy="656482"/>
            </a:xfrm>
            <a:prstGeom prst="rect">
              <a:avLst/>
            </a:prstGeom>
          </p:spPr>
        </p:pic>
      </p:grpSp>
      <p:cxnSp>
        <p:nvCxnSpPr>
          <p:cNvPr id="4" name="直線コネクタ 3"/>
          <p:cNvCxnSpPr/>
          <p:nvPr/>
        </p:nvCxnSpPr>
        <p:spPr>
          <a:xfrm>
            <a:off x="7489607" y="6298840"/>
            <a:ext cx="7188" cy="53544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175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9" grpId="0" animBg="1"/>
      <p:bldP spid="82" grpId="0" animBg="1"/>
      <p:bldP spid="96" grpId="0"/>
    </p:bld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ユーザー定義 1">
      <a:majorFont>
        <a:latin typeface="A-OTF UD新ゴ Pr6 B"/>
        <a:ea typeface="A-OTF UD新ゴ Pr6 B"/>
        <a:cs typeface=""/>
      </a:majorFont>
      <a:minorFont>
        <a:latin typeface="A-OTF UD新ゴNT Pro DB"/>
        <a:ea typeface="A-OTF UD新ゴNT Pro DB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269</TotalTime>
  <Words>87</Words>
  <Application>Microsoft Office PowerPoint</Application>
  <PresentationFormat>画面に合わせる (4:3)</PresentationFormat>
  <Paragraphs>30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A-OTF UD新ゴ Pr6 B</vt:lpstr>
      <vt:lpstr>A-OTF UD新ゴNT Pro DB</vt:lpstr>
      <vt:lpstr>BIZ UDPゴシック</vt:lpstr>
      <vt:lpstr>国鉄方向幕書体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佐久間 智之</dc:creator>
  <cp:lastModifiedBy>玉　堀　雄　一</cp:lastModifiedBy>
  <cp:revision>80</cp:revision>
  <cp:lastPrinted>2020-05-14T06:59:34Z</cp:lastPrinted>
  <dcterms:created xsi:type="dcterms:W3CDTF">2020-05-04T13:29:14Z</dcterms:created>
  <dcterms:modified xsi:type="dcterms:W3CDTF">2020-05-25T03:59:28Z</dcterms:modified>
</cp:coreProperties>
</file>